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23"/>
  </p:notesMasterIdLst>
  <p:sldIdLst>
    <p:sldId id="256" r:id="rId2"/>
    <p:sldId id="260" r:id="rId3"/>
    <p:sldId id="275" r:id="rId4"/>
    <p:sldId id="276" r:id="rId5"/>
    <p:sldId id="263" r:id="rId6"/>
    <p:sldId id="266" r:id="rId7"/>
    <p:sldId id="267" r:id="rId8"/>
    <p:sldId id="282" r:id="rId9"/>
    <p:sldId id="270" r:id="rId10"/>
    <p:sldId id="269" r:id="rId11"/>
    <p:sldId id="271" r:id="rId12"/>
    <p:sldId id="272" r:id="rId13"/>
    <p:sldId id="273" r:id="rId14"/>
    <p:sldId id="257" r:id="rId15"/>
    <p:sldId id="274" r:id="rId16"/>
    <p:sldId id="259" r:id="rId17"/>
    <p:sldId id="277" r:id="rId18"/>
    <p:sldId id="278" r:id="rId19"/>
    <p:sldId id="279" r:id="rId20"/>
    <p:sldId id="280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ОЙ ПК" initials="МП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7" autoAdjust="0"/>
  </p:normalViewPr>
  <p:slideViewPr>
    <p:cSldViewPr>
      <p:cViewPr varScale="1">
        <p:scale>
          <a:sx n="109" d="100"/>
          <a:sy n="109" d="100"/>
        </p:scale>
        <p:origin x="4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25A7B-22E1-4CAD-BCA4-D9B403116A89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0BF7B-FE63-4189-9A1E-E8587B5D62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0BF7B-FE63-4189-9A1E-E8587B5D620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0BF7B-FE63-4189-9A1E-E8587B5D620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88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856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806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6250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68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40055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0655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2361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0145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26158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70638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901F78-BB72-4C27-9DC6-BBE2C53A8DCB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7E0E49-1DB3-4DD1-BE4E-1378A7ACC0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95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97152"/>
            <a:ext cx="6336704" cy="152751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113" y="2603147"/>
            <a:ext cx="5320680" cy="1440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Разновозрастная группа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endParaRPr lang="ru-RU" sz="2800" dirty="0" smtClean="0">
              <a:ln w="18415" cmpd="sng">
                <a:noFill/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dirty="0" smtClean="0">
                <a:ln w="18415" cmpd="sng">
                  <a:noFill/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Карпова Любовь Леонидовна</a:t>
            </a:r>
            <a:endParaRPr lang="ru-RU" sz="2800" dirty="0">
              <a:ln w="18415" cmpd="sng">
                <a:noFill/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1175590"/>
            <a:ext cx="2160240" cy="7150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№ 32 </a:t>
            </a:r>
          </a:p>
          <a:p>
            <a:r>
              <a:rPr lang="ru-RU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 Красноярск</a:t>
            </a:r>
          </a:p>
        </p:txBody>
      </p:sp>
      <p:pic>
        <p:nvPicPr>
          <p:cNvPr id="21509" name="Picture 5" descr="C:\Users\МОЙ ПК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76672"/>
            <a:ext cx="2477697" cy="1262066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42199"/>
            <a:ext cx="2494918" cy="222725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DCIM\104_PANA\P1040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6312">
            <a:off x="4724549" y="646671"/>
            <a:ext cx="4448358" cy="3336268"/>
          </a:xfrm>
          <a:prstGeom prst="ellipse">
            <a:avLst/>
          </a:prstGeom>
          <a:ln w="635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«всезнайка»</a:t>
            </a:r>
          </a:p>
        </p:txBody>
      </p:sp>
      <p:pic>
        <p:nvPicPr>
          <p:cNvPr id="2050" name="Picture 2" descr="E:\DCIM\104_PANA\P10407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147945">
            <a:off x="-368842" y="743326"/>
            <a:ext cx="5434081" cy="4075561"/>
          </a:xfrm>
          <a:prstGeom prst="ellipse">
            <a:avLst/>
          </a:prstGeom>
          <a:ln w="635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4" name="Picture 6" descr="E:\DCIM\104_PANA\P1040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6164">
            <a:off x="3347864" y="1052736"/>
            <a:ext cx="1656184" cy="1242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E:\DCIM\104_PANA\P1040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257092"/>
            <a:ext cx="1512168" cy="113412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1" name="Picture 7" descr="E:\DCIM\104_PANA\P1040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53124">
            <a:off x="7598815" y="2204455"/>
            <a:ext cx="1403648" cy="10527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2" name="Picture 8" descr="E:\DCIM\104_PANA\P10408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99682">
            <a:off x="1443285" y="4671826"/>
            <a:ext cx="1402857" cy="105214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4" name="Picture 10" descr="E:\DCIM\104_PANA\P10407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61124">
            <a:off x="548173" y="5265049"/>
            <a:ext cx="1253756" cy="94031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/>
              <a:t>        Все  дидактические материалы,  пособия, настольно-печатные игры по познавательному и речевому развитию составлены с учетом сложности в соответствии с возрастными особенностями детей.  </a:t>
            </a:r>
          </a:p>
        </p:txBody>
      </p:sp>
      <p:pic>
        <p:nvPicPr>
          <p:cNvPr id="3074" name="Picture 2" descr="C:\Users\МОЙ ПК\Desktop\Новая папка (2)\P1050886.JPG"/>
          <p:cNvPicPr>
            <a:picLocks noChangeAspect="1" noChangeArrowheads="1"/>
          </p:cNvPicPr>
          <p:nvPr/>
        </p:nvPicPr>
        <p:blipFill>
          <a:blip r:embed="rId9" cstate="print">
            <a:lum bright="20000" contrast="10000"/>
          </a:blip>
          <a:srcRect t="34388" r="2120" b="15626"/>
          <a:stretch>
            <a:fillRect/>
          </a:stretch>
        </p:blipFill>
        <p:spPr bwMode="auto">
          <a:xfrm>
            <a:off x="2915816" y="3429000"/>
            <a:ext cx="5828064" cy="2232248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3" name="Picture 9" descr="E:\DCIM\104_PANA\P104077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231007">
            <a:off x="7982572" y="3588954"/>
            <a:ext cx="1056117" cy="7920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 descr="E:\DCIM\104_PANA\P104081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5013176"/>
            <a:ext cx="1512168" cy="113412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E:\DCIM\104_PANA\P104073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449424">
            <a:off x="6859651" y="4664204"/>
            <a:ext cx="2085337" cy="15640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8" name="Picture 4" descr="E:\DCIM\104_PANA\P10408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43808" y="5085184"/>
            <a:ext cx="1595669" cy="119675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E:\DCIM\104_PANA\P104081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138676">
            <a:off x="7149100" y="162771"/>
            <a:ext cx="1403609" cy="10527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природы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28263"/>
            <a:ext cx="4752528" cy="57297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 descr="E:\DCIM\104_PANA\P1040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8473">
            <a:off x="6255414" y="2197626"/>
            <a:ext cx="2664296" cy="19982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E:\DCIM\104_PANA\P1040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25012">
            <a:off x="121758" y="1368033"/>
            <a:ext cx="2195736" cy="1646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F:\DCIM\104_PANA\P1040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1663">
            <a:off x="297961" y="4964703"/>
            <a:ext cx="1979711" cy="1484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F:\DCIM\104_PANA\P10408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10515">
            <a:off x="5238834" y="4999383"/>
            <a:ext cx="1331545" cy="998659"/>
          </a:xfrm>
          <a:prstGeom prst="round2DiagRect">
            <a:avLst>
              <a:gd name="adj1" fmla="val 16667"/>
              <a:gd name="adj2" fmla="val 1125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F:\DCIM\104_PANA\P10408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78461">
            <a:off x="6495273" y="4853396"/>
            <a:ext cx="2290162" cy="1717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МОЙ ПК\Desktop\Новая папка (2)\P1050891.JPG"/>
          <p:cNvPicPr>
            <a:picLocks noChangeAspect="1" noChangeArrowheads="1"/>
          </p:cNvPicPr>
          <p:nvPr/>
        </p:nvPicPr>
        <p:blipFill>
          <a:blip r:embed="rId8" cstate="print"/>
          <a:srcRect l="5263" t="14035" r="5263" b="8772"/>
          <a:stretch>
            <a:fillRect/>
          </a:stretch>
        </p:blipFill>
        <p:spPr bwMode="auto">
          <a:xfrm rot="325996">
            <a:off x="2971008" y="5246411"/>
            <a:ext cx="1944216" cy="1258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МОЙ ПК\Desktop\Новая папка (2)\P1050890.JPG"/>
          <p:cNvPicPr>
            <a:picLocks noChangeAspect="1" noChangeArrowheads="1"/>
          </p:cNvPicPr>
          <p:nvPr/>
        </p:nvPicPr>
        <p:blipFill>
          <a:blip r:embed="rId9" cstate="print"/>
          <a:srcRect l="3571" t="19048" b="14286"/>
          <a:stretch>
            <a:fillRect/>
          </a:stretch>
        </p:blipFill>
        <p:spPr bwMode="auto">
          <a:xfrm rot="1140769">
            <a:off x="6529696" y="700489"/>
            <a:ext cx="2472893" cy="128224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9" name="Picture 5" descr="C:\Users\МОЙ ПК\Desktop\Новая папка (2)\P10508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66963">
            <a:off x="445855" y="3098685"/>
            <a:ext cx="1944216" cy="1458162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Центр эмоционального комфорта </a:t>
            </a:r>
          </a:p>
        </p:txBody>
      </p:sp>
      <p:pic>
        <p:nvPicPr>
          <p:cNvPr id="9218" name="Picture 2" descr="E:\DCIM\104_PANA\P1040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80728"/>
            <a:ext cx="6034617" cy="452596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55172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Центр эмоционального комфорта сочетает в себе «уголок уединения» и библиотеку, здесь можно посмотреть иллюстрации в книгах и журналах или их почитать, прослушать музыкальные книги, поиграть в шашки, послушать «шум дождя», «позвонить» маме. В библиотеке есть стенд, на котором можно разместить свой рисунок или фотографию родных людей.</a:t>
            </a:r>
          </a:p>
          <a:p>
            <a:r>
              <a:rPr lang="ru-RU" sz="1600" dirty="0"/>
              <a:t> В библиотеке оформляется выставка  книг по календарному тематическому планированию.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68211">
            <a:off x="62842" y="1689990"/>
            <a:ext cx="2684463" cy="927100"/>
          </a:xfrm>
          <a:prstGeom prst="parallelogram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66171">
            <a:off x="7217830" y="3727952"/>
            <a:ext cx="1467222" cy="1770708"/>
          </a:xfrm>
          <a:prstGeom prst="snip1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64685">
            <a:off x="251520" y="3645024"/>
            <a:ext cx="1735332" cy="1569604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08821">
            <a:off x="4229877" y="1242489"/>
            <a:ext cx="1944216" cy="909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96635">
            <a:off x="7300886" y="1138653"/>
            <a:ext cx="1534507" cy="1368152"/>
          </a:xfrm>
          <a:prstGeom prst="rect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2132856"/>
            <a:ext cx="1293007" cy="1298378"/>
          </a:xfrm>
          <a:prstGeom prst="ellipse">
            <a:avLst/>
          </a:prstGeom>
          <a:ln w="1905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C:\Users\МОЙ ПК\Desktop\Новая папка (2)\P1050888.JPG"/>
          <p:cNvPicPr>
            <a:picLocks noChangeAspect="1" noChangeArrowheads="1"/>
          </p:cNvPicPr>
          <p:nvPr/>
        </p:nvPicPr>
        <p:blipFill>
          <a:blip r:embed="rId9" cstate="print"/>
          <a:srcRect t="13251" b="9051"/>
          <a:stretch>
            <a:fillRect/>
          </a:stretch>
        </p:blipFill>
        <p:spPr bwMode="auto">
          <a:xfrm rot="20359786">
            <a:off x="3537504" y="4612394"/>
            <a:ext cx="1111215" cy="647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Центр творчества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15616" y="2204864"/>
            <a:ext cx="2376264" cy="10081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Уголок 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изодеятельности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12160" y="2204864"/>
            <a:ext cx="1872208" cy="10081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Театр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2267744" y="1484784"/>
            <a:ext cx="484632" cy="72008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588224" y="1484784"/>
            <a:ext cx="484632" cy="64807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0112" y="3573016"/>
            <a:ext cx="3168352" cy="194421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dirty="0"/>
              <a:t> Платковый театр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Перчаточный театр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Ложковый</a:t>
            </a:r>
            <a:r>
              <a:rPr lang="ru-RU" dirty="0"/>
              <a:t> театр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Пальчиковый театр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Наручный театр</a:t>
            </a:r>
          </a:p>
          <a:p>
            <a:pPr>
              <a:buFont typeface="Arial" pitchFamily="34" charset="0"/>
              <a:buChar char="•"/>
            </a:pPr>
            <a:r>
              <a:rPr lang="ru-RU" dirty="0" err="1"/>
              <a:t>Шапочковый</a:t>
            </a:r>
            <a:r>
              <a:rPr lang="ru-RU" dirty="0"/>
              <a:t> театр  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Настольный театр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6" y="3429000"/>
            <a:ext cx="4752528" cy="302433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sz="1400" dirty="0"/>
          </a:p>
          <a:p>
            <a:pPr>
              <a:buFont typeface="Arial" pitchFamily="34" charset="0"/>
              <a:buChar char="•"/>
            </a:pPr>
            <a:endParaRPr lang="ru-RU" sz="1400" dirty="0"/>
          </a:p>
          <a:p>
            <a:pPr>
              <a:buFont typeface="Arial" pitchFamily="34" charset="0"/>
              <a:buChar char="•"/>
            </a:pPr>
            <a:r>
              <a:rPr lang="ru-RU" sz="1600" dirty="0"/>
              <a:t>Краски (гуашь, акварель, тушь);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Карандаши (цветные, простые, восковые мелки);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Бумага и картон разного цвета и фактуры;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Печати, </a:t>
            </a:r>
            <a:r>
              <a:rPr lang="ru-RU" sz="1600" dirty="0" err="1"/>
              <a:t>степлеры</a:t>
            </a:r>
            <a:r>
              <a:rPr lang="ru-RU" sz="1600" dirty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Изделия народного творчества;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Алгоритмы;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волшебное зеркало для перевода картинок;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книжки-раскраски;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Пластилин, масса для лепки;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Перья, ватные палочки  и др.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267744" y="3068960"/>
            <a:ext cx="484632" cy="43204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660232" y="3140968"/>
            <a:ext cx="432048" cy="43204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0"/>
            <a:ext cx="7355160" cy="764704"/>
          </a:xfrm>
        </p:spPr>
        <p:txBody>
          <a:bodyPr>
            <a:normAutofit/>
          </a:bodyPr>
          <a:lstStyle/>
          <a:p>
            <a:r>
              <a:rPr lang="ru-RU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Уголок </a:t>
            </a:r>
            <a:r>
              <a:rPr lang="ru-RU" b="1" i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изодеятельности</a:t>
            </a:r>
            <a:r>
              <a:rPr lang="ru-RU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908050"/>
            <a:ext cx="7789863" cy="5949950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 descr="E:\DCIM\104_PANA\P1040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56576">
            <a:off x="1586595" y="5616989"/>
            <a:ext cx="1440159" cy="1080119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9" name="Picture 4" descr="E:\DCIM\104_PANA\P1040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1758">
            <a:off x="3066997" y="5412168"/>
            <a:ext cx="1512168" cy="11341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" name="Picture 6" descr="E:\DCIM\104_PANA\P10407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46100">
            <a:off x="3645946" y="4553402"/>
            <a:ext cx="1339504" cy="100462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" name="Picture 7" descr="E:\DCIM\104_PANA\P10407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02342">
            <a:off x="5136373" y="5673468"/>
            <a:ext cx="1224136" cy="918102"/>
          </a:xfrm>
          <a:prstGeom prst="snip2Diag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8" descr="E:\DCIM\104_PANA\P10407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30444">
            <a:off x="6566221" y="5268085"/>
            <a:ext cx="1293718" cy="970288"/>
          </a:xfrm>
          <a:prstGeom prst="snip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4" name="Picture 9" descr="E:\DCIM\104_PANA\P10407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70183">
            <a:off x="1699742" y="4334851"/>
            <a:ext cx="1267496" cy="950622"/>
          </a:xfrm>
          <a:prstGeom prst="round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5" name="Picture 10" descr="E:\DCIM\104_PANA\P10407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4437112"/>
            <a:ext cx="1243493" cy="932620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1" name="Picture 11" descr="E:\DCIM\104_PANA\P104077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66154">
            <a:off x="6751557" y="4284874"/>
            <a:ext cx="1008112" cy="75608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6229" y="1111679"/>
            <a:ext cx="1370902" cy="134521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Театр </a:t>
            </a:r>
          </a:p>
        </p:txBody>
      </p:sp>
      <p:pic>
        <p:nvPicPr>
          <p:cNvPr id="10243" name="Picture 3" descr="E:\DCIM\104_PANA\P1040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2476">
            <a:off x="251480" y="891845"/>
            <a:ext cx="2596463" cy="1947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E:\DCIM\104_PANA\P1040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9993">
            <a:off x="6539948" y="569098"/>
            <a:ext cx="2438702" cy="1829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5" name="Picture 5" descr="E:\DCIM\104_PANA\P1040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01100">
            <a:off x="1201934" y="5102646"/>
            <a:ext cx="1830846" cy="1373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 descr="E:\DCIM\104_PANA\P1040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07633">
            <a:off x="6426584" y="4609360"/>
            <a:ext cx="1511806" cy="2015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7" name="Picture 7" descr="E:\DCIM\104_PANA\P10408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27074">
            <a:off x="497066" y="3017496"/>
            <a:ext cx="2385960" cy="1789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8" name="Picture 8" descr="E:\DCIM\104_PANA\P10408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38824">
            <a:off x="6493535" y="2677050"/>
            <a:ext cx="2269459" cy="1702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МОЙ ПК\Desktop\Новая папка (2)\P1050881.JPG"/>
          <p:cNvPicPr>
            <a:picLocks noChangeAspect="1" noChangeArrowheads="1"/>
          </p:cNvPicPr>
          <p:nvPr/>
        </p:nvPicPr>
        <p:blipFill>
          <a:blip r:embed="rId8" cstate="print">
            <a:lum bright="20000" contrast="10000"/>
          </a:blip>
          <a:srcRect l="29000" t="2751" r="22000" b="10101"/>
          <a:stretch>
            <a:fillRect/>
          </a:stretch>
        </p:blipFill>
        <p:spPr bwMode="auto">
          <a:xfrm>
            <a:off x="3491880" y="188640"/>
            <a:ext cx="252028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500" y="1127639"/>
            <a:ext cx="8140802" cy="53473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E:\DCIM\104_PANA\P1040776.JPG"/>
          <p:cNvPicPr>
            <a:picLocks noChangeAspect="1" noChangeArrowheads="1"/>
          </p:cNvPicPr>
          <p:nvPr/>
        </p:nvPicPr>
        <p:blipFill>
          <a:blip r:embed="rId3" cstate="print"/>
          <a:srcRect t="17094" r="10256"/>
          <a:stretch>
            <a:fillRect/>
          </a:stretch>
        </p:blipFill>
        <p:spPr bwMode="auto">
          <a:xfrm rot="21333127">
            <a:off x="8149011" y="4377425"/>
            <a:ext cx="1752284" cy="1214082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E:\DCIM\104_PANA\P10407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2238">
            <a:off x="1363733" y="4695484"/>
            <a:ext cx="1979712" cy="148478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6864" cy="69269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Центр  двигательной активности</a:t>
            </a:r>
          </a:p>
        </p:txBody>
      </p:sp>
      <p:pic>
        <p:nvPicPr>
          <p:cNvPr id="4098" name="Picture 2" descr="E:\DCIM\104_PANA\P104077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804210">
            <a:off x="1899061" y="986419"/>
            <a:ext cx="1883572" cy="141267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E:\DCIM\104_PANA\P1040777.JPG"/>
          <p:cNvPicPr>
            <a:picLocks noChangeAspect="1" noChangeArrowheads="1"/>
          </p:cNvPicPr>
          <p:nvPr/>
        </p:nvPicPr>
        <p:blipFill>
          <a:blip r:embed="rId6" cstate="print"/>
          <a:srcRect l="3195" t="4258" r="2060" b="23352"/>
          <a:stretch>
            <a:fillRect/>
          </a:stretch>
        </p:blipFill>
        <p:spPr bwMode="auto">
          <a:xfrm rot="21157032">
            <a:off x="3366630" y="5111715"/>
            <a:ext cx="3711346" cy="2126727"/>
          </a:xfrm>
          <a:prstGeom prst="snip2Diag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E:\DCIM\104_PANA\P1040780.JPG"/>
          <p:cNvPicPr>
            <a:picLocks noChangeAspect="1" noChangeArrowheads="1"/>
          </p:cNvPicPr>
          <p:nvPr/>
        </p:nvPicPr>
        <p:blipFill>
          <a:blip r:embed="rId7" cstate="print"/>
          <a:srcRect r="9668"/>
          <a:stretch>
            <a:fillRect/>
          </a:stretch>
        </p:blipFill>
        <p:spPr bwMode="auto">
          <a:xfrm rot="1454301">
            <a:off x="6579589" y="3216"/>
            <a:ext cx="1570704" cy="1304109"/>
          </a:xfrm>
          <a:prstGeom prst="round2Diag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5" name="Picture 9" descr="E:\DCIM\104_PANA\P1040781.JPG"/>
          <p:cNvPicPr>
            <a:picLocks noChangeAspect="1" noChangeArrowheads="1"/>
          </p:cNvPicPr>
          <p:nvPr/>
        </p:nvPicPr>
        <p:blipFill>
          <a:blip r:embed="rId8" cstate="print"/>
          <a:srcRect r="7730" b="8445"/>
          <a:stretch>
            <a:fillRect/>
          </a:stretch>
        </p:blipFill>
        <p:spPr bwMode="auto">
          <a:xfrm rot="496091">
            <a:off x="-73431" y="2391361"/>
            <a:ext cx="2473454" cy="1840710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E:\DCIM\104_PANA\P10407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778459">
            <a:off x="4263573" y="2003442"/>
            <a:ext cx="1998574" cy="1498931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010578">
            <a:off x="5975654" y="1042814"/>
            <a:ext cx="1448003" cy="1145410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6" name="Picture 10" descr="E:\DCIM\104_PANA\P1040782.JPG"/>
          <p:cNvPicPr>
            <a:picLocks noChangeAspect="1" noChangeArrowheads="1"/>
          </p:cNvPicPr>
          <p:nvPr/>
        </p:nvPicPr>
        <p:blipFill>
          <a:blip r:embed="rId11" cstate="print"/>
          <a:srcRect l="11029" r="3498"/>
          <a:stretch>
            <a:fillRect/>
          </a:stretch>
        </p:blipFill>
        <p:spPr bwMode="auto">
          <a:xfrm rot="1226436">
            <a:off x="7198084" y="706305"/>
            <a:ext cx="2052085" cy="1800646"/>
          </a:xfrm>
          <a:prstGeom prst="teardrop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929298" y="3436706"/>
            <a:ext cx="1680313" cy="1410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ru-RU" sz="1400" b="1" dirty="0"/>
          </a:p>
          <a:p>
            <a:pPr>
              <a:buFont typeface="Arial" pitchFamily="34" charset="0"/>
              <a:buChar char="•"/>
            </a:pPr>
            <a:endParaRPr lang="ru-RU" sz="1400" b="1" dirty="0"/>
          </a:p>
          <a:p>
            <a:pPr>
              <a:buFont typeface="Arial" pitchFamily="34" charset="0"/>
              <a:buChar char="•"/>
            </a:pPr>
            <a:r>
              <a:rPr lang="ru-RU" sz="1100" b="1" dirty="0" smtClean="0"/>
              <a:t>Атрибуты для подвижных игр, эстафет;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/>
              <a:t>Тематические альбомы;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/>
              <a:t>Нетрадиционное оборудование для гимнастики после сна, зрительной гимнастики.</a:t>
            </a:r>
          </a:p>
          <a:p>
            <a:pPr algn="ctr">
              <a:buFont typeface="Arial" pitchFamily="34" charset="0"/>
              <a:buChar char="•"/>
            </a:pPr>
            <a:endParaRPr lang="ru-RU" sz="1400" b="1" dirty="0"/>
          </a:p>
          <a:p>
            <a:pPr algn="ctr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12444">
            <a:off x="8203153" y="2807415"/>
            <a:ext cx="1139267" cy="1218645"/>
          </a:xfrm>
          <a:prstGeom prst="ellipse">
            <a:avLst/>
          </a:prstGeom>
          <a:ln w="12700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8986885" flipV="1">
            <a:off x="6339387" y="6071309"/>
            <a:ext cx="2655511" cy="1070341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4" name="Picture 2" descr="C:\Users\МОЙ ПК\Desktop\ДЛЯ АТТЕСТАЦИИ 23-24\РППС\170588296586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43533" y="842131"/>
            <a:ext cx="2245430" cy="1374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МОЙ ПК\Desktop\ДЛЯ АТТЕСТАЦИИ 23-24\РППС\170588296586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759831">
            <a:off x="3749868" y="926569"/>
            <a:ext cx="2597268" cy="1101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 descr="C:\Users\МОЙ ПК\Desktop\ДЛЯ АТТЕСТАЦИИ 23-24\РППС\1705882965889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869917">
            <a:off x="-312826" y="4326553"/>
            <a:ext cx="1640979" cy="1412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Шкафы с индивидуальными полочками</a:t>
            </a:r>
            <a:endParaRPr lang="ru-RU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3" name="Picture 3" descr="C:\Users\МОЙ ПК\Desktop\Новая папка (2)\P105088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1474" t="26104" r="14655" b="9699"/>
          <a:stretch>
            <a:fillRect/>
          </a:stretch>
        </p:blipFill>
        <p:spPr bwMode="auto">
          <a:xfrm>
            <a:off x="2267744" y="2225912"/>
            <a:ext cx="5544616" cy="4179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Макетирование</a:t>
            </a:r>
            <a:endParaRPr lang="ru-RU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3" descr="C:\Users\МОЙ ПК\Downloads\1691641159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 contrast="30000"/>
          </a:blip>
          <a:srcRect l="2921" t="48933" b="13784"/>
          <a:stretch>
            <a:fillRect/>
          </a:stretch>
        </p:blipFill>
        <p:spPr bwMode="auto">
          <a:xfrm>
            <a:off x="251520" y="2852936"/>
            <a:ext cx="4707664" cy="1807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МОЙ ПК\Downloads\1691641159070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8451" t="33804" b="29978"/>
          <a:stretch>
            <a:fillRect/>
          </a:stretch>
        </p:blipFill>
        <p:spPr bwMode="auto">
          <a:xfrm>
            <a:off x="251520" y="836712"/>
            <a:ext cx="4609449" cy="1823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Users\МОЙ ПК\Downloads\1691641159027.jpg"/>
          <p:cNvPicPr>
            <a:picLocks noChangeAspect="1" noChangeArrowheads="1"/>
          </p:cNvPicPr>
          <p:nvPr/>
        </p:nvPicPr>
        <p:blipFill>
          <a:blip r:embed="rId4" cstate="print">
            <a:lum bright="40000" contrast="40000"/>
          </a:blip>
          <a:srcRect l="2529" t="42446" b="17037"/>
          <a:stretch>
            <a:fillRect/>
          </a:stretch>
        </p:blipFill>
        <p:spPr bwMode="auto">
          <a:xfrm>
            <a:off x="323528" y="4797152"/>
            <a:ext cx="4536504" cy="188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МОЙ ПК\Desktop\ДЛЯ АТТЕСТАЦИИ 23-24\РППС\1705912717960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17854"/>
          <a:stretch>
            <a:fillRect/>
          </a:stretch>
        </p:blipFill>
        <p:spPr bwMode="auto">
          <a:xfrm>
            <a:off x="5274229" y="1335038"/>
            <a:ext cx="3469217" cy="132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МОЙ ПК\Desktop\ДЛЯ АТТЕСТАЦИИ 23-24\РППС\1705912717970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t="7697"/>
          <a:stretch>
            <a:fillRect/>
          </a:stretch>
        </p:blipFill>
        <p:spPr bwMode="auto">
          <a:xfrm>
            <a:off x="5940152" y="2996952"/>
            <a:ext cx="2520280" cy="133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МОЙ ПК\Desktop\ПАТРИОТИКА\P1050316.JPG"/>
          <p:cNvPicPr/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4959184" y="4797152"/>
            <a:ext cx="3888432" cy="118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МОЙ ПК\Desktop\ДЛЯ АТТЕСТАЦИИ 23-24\РППС\1706025364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960440" cy="2291152"/>
          </a:xfrm>
          <a:prstGeom prst="rect">
            <a:avLst/>
          </a:prstGeom>
          <a:ln w="1905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755576" y="2780928"/>
            <a:ext cx="31683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Доска настроения</a:t>
            </a:r>
          </a:p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«Здравствуйте, я пришел»</a:t>
            </a:r>
          </a:p>
        </p:txBody>
      </p:sp>
      <p:pic>
        <p:nvPicPr>
          <p:cNvPr id="1027" name="Picture 3" descr="C:\Users\МОЙ ПК\Downloads\1706542819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36912"/>
            <a:ext cx="4428966" cy="3277435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48064" y="6021288"/>
            <a:ext cx="29523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Магнитно-меловая доска</a:t>
            </a:r>
            <a:endParaRPr lang="ru-RU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288032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457200"/>
            <a:r>
              <a:rPr lang="ru-RU" sz="24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обеспечивает:</a:t>
            </a:r>
            <a:br>
              <a:rPr lang="ru-RU" sz="24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максимальную реализацию образовательного потенциала                                          пространства группы;</a:t>
            </a:r>
            <a:br>
              <a:rPr lang="ru-RU" sz="24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возможность общения и совместной деятельности детей разного возраста и  взрослых, двигательной  активности детей, а также возможности  для уединения.</a:t>
            </a:r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501008"/>
            <a:ext cx="8712968" cy="316835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разновозрастной группы:</a:t>
            </a:r>
          </a:p>
          <a:p>
            <a:pPr marL="3048000">
              <a:buFont typeface="Arial" pitchFamily="34" charset="0"/>
              <a:buChar char="•"/>
            </a:pPr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содержательно-насыщена;</a:t>
            </a:r>
          </a:p>
          <a:p>
            <a:pPr marL="3048000">
              <a:buFont typeface="Arial" pitchFamily="34" charset="0"/>
              <a:buChar char="•"/>
            </a:pPr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трансформируема;</a:t>
            </a:r>
          </a:p>
          <a:p>
            <a:pPr marL="3048000">
              <a:buFont typeface="Arial" pitchFamily="34" charset="0"/>
              <a:buChar char="•"/>
            </a:pPr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полифункциональна</a:t>
            </a:r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048000">
              <a:buFont typeface="Arial" pitchFamily="34" charset="0"/>
              <a:buChar char="•"/>
            </a:pPr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вариативна;</a:t>
            </a:r>
          </a:p>
          <a:p>
            <a:pPr marL="3048000">
              <a:buFont typeface="Arial" pitchFamily="34" charset="0"/>
              <a:buChar char="•"/>
            </a:pPr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доступна; </a:t>
            </a:r>
          </a:p>
          <a:p>
            <a:pPr marL="3048000">
              <a:buFont typeface="Arial" pitchFamily="34" charset="0"/>
              <a:buChar char="•"/>
            </a:pPr>
            <a:r>
              <a:rPr lang="ru-RU" sz="2400" b="1" dirty="0">
                <a:ln w="12700">
                  <a:noFill/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безопасна.</a:t>
            </a:r>
          </a:p>
          <a:p>
            <a:pPr algn="just">
              <a:buFont typeface="Wingdings" pitchFamily="2" charset="2"/>
              <a:buChar char="Ø"/>
            </a:pP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067128" cy="796950"/>
          </a:xfrm>
        </p:spPr>
        <p:txBody>
          <a:bodyPr/>
          <a:lstStyle/>
          <a:p>
            <a:r>
              <a:rPr lang="ru-RU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Модули - </a:t>
            </a:r>
            <a:r>
              <a:rPr lang="ru-RU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трансформеры</a:t>
            </a:r>
            <a:endParaRPr lang="ru-RU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7" name="Picture 3" descr="C:\Users\МОЙ ПК\Desktop\ДЛЯ АТТЕСТАЦИИ 23-24\РППС\1706460147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90751" y="2388307"/>
            <a:ext cx="3362498" cy="3362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C:\Users\МОЙ ПК\Desktop\ДЛЯ АТТЕСТАЦИИ 23-24\РППС\1706460147019.jpg"/>
          <p:cNvPicPr>
            <a:picLocks noChangeAspect="1" noChangeArrowheads="1"/>
          </p:cNvPicPr>
          <p:nvPr/>
        </p:nvPicPr>
        <p:blipFill>
          <a:blip r:embed="rId3" cstate="print"/>
          <a:srcRect l="4651" t="32558" b="18605"/>
          <a:stretch>
            <a:fillRect/>
          </a:stretch>
        </p:blipFill>
        <p:spPr bwMode="auto">
          <a:xfrm>
            <a:off x="5004048" y="1612510"/>
            <a:ext cx="295232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C:\Users\МОЙ ПК\Desktop\ДЛЯ АТТЕСТАЦИИ 23-24\РППС\1706460146991.jpg"/>
          <p:cNvPicPr>
            <a:picLocks noChangeAspect="1" noChangeArrowheads="1"/>
          </p:cNvPicPr>
          <p:nvPr/>
        </p:nvPicPr>
        <p:blipFill>
          <a:blip r:embed="rId4" cstate="print"/>
          <a:srcRect l="4444" t="28889" b="13333"/>
          <a:stretch>
            <a:fillRect/>
          </a:stretch>
        </p:blipFill>
        <p:spPr bwMode="auto">
          <a:xfrm>
            <a:off x="395536" y="4293096"/>
            <a:ext cx="3096344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9" name="Picture 5" descr="C:\Users\МОЙ ПК\Desktop\ДЛЯ АТТЕСТАЦИИ 23-24\РППС\1706460146981.jpg"/>
          <p:cNvPicPr>
            <a:picLocks noChangeAspect="1" noChangeArrowheads="1"/>
          </p:cNvPicPr>
          <p:nvPr/>
        </p:nvPicPr>
        <p:blipFill>
          <a:blip r:embed="rId5" cstate="print"/>
          <a:srcRect l="5742" r="2386" b="8128"/>
          <a:stretch>
            <a:fillRect/>
          </a:stretch>
        </p:blipFill>
        <p:spPr bwMode="auto">
          <a:xfrm rot="20908839">
            <a:off x="602407" y="1547641"/>
            <a:ext cx="2304256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5143771"/>
            <a:ext cx="2741474" cy="1351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9" y="272348"/>
            <a:ext cx="4472771" cy="63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988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184576" cy="9221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Центры активности детей 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3419872" y="3789040"/>
            <a:ext cx="1800200" cy="11129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>
              <a:buNone/>
            </a:pPr>
            <a:r>
              <a:rPr lang="ru-RU" sz="1600" b="1" dirty="0"/>
              <a:t>Центр</a:t>
            </a:r>
          </a:p>
          <a:p>
            <a:pPr>
              <a:buNone/>
            </a:pPr>
            <a:r>
              <a:rPr lang="ru-RU" sz="1600" b="1" dirty="0"/>
              <a:t>двигательной</a:t>
            </a:r>
          </a:p>
          <a:p>
            <a:pPr>
              <a:buNone/>
            </a:pPr>
            <a:r>
              <a:rPr lang="ru-RU" sz="1600" b="1" dirty="0"/>
              <a:t>активности.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64088" y="3717032"/>
            <a:ext cx="1728192" cy="144016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Центр сюжетной игры.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35896" y="1772816"/>
            <a:ext cx="1944216" cy="15121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/>
              <a:t>Центр творчества:</a:t>
            </a:r>
          </a:p>
          <a:p>
            <a:pPr>
              <a:buFont typeface="Wingdings" pitchFamily="2" charset="2"/>
              <a:buChar char="§"/>
            </a:pPr>
            <a:r>
              <a:rPr lang="ru-RU" sz="1600" b="1" dirty="0"/>
              <a:t> Уголок </a:t>
            </a:r>
            <a:r>
              <a:rPr lang="ru-RU" sz="1600" b="1" dirty="0" err="1"/>
              <a:t>изодеятельности</a:t>
            </a:r>
            <a:r>
              <a:rPr lang="ru-RU" sz="1600" b="1" dirty="0"/>
              <a:t>;</a:t>
            </a:r>
          </a:p>
          <a:p>
            <a:pPr>
              <a:buFont typeface="Wingdings" pitchFamily="2" charset="2"/>
              <a:buChar char="§"/>
            </a:pPr>
            <a:r>
              <a:rPr lang="ru-RU" sz="1600" b="1" dirty="0"/>
              <a:t> Театр.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04" y="2204864"/>
            <a:ext cx="3240360" cy="29523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b="1" dirty="0"/>
              <a:t>Центр познания </a:t>
            </a:r>
          </a:p>
          <a:p>
            <a:r>
              <a:rPr lang="ru-RU" sz="1600" b="1" dirty="0"/>
              <a:t>включающий в себя:</a:t>
            </a:r>
          </a:p>
          <a:p>
            <a:pPr>
              <a:buFont typeface="Wingdings" pitchFamily="2" charset="2"/>
              <a:buChar char="§"/>
            </a:pPr>
            <a:r>
              <a:rPr lang="ru-RU" sz="1600" b="1" dirty="0"/>
              <a:t>Уголок безопасности дорожного движения;</a:t>
            </a:r>
          </a:p>
          <a:p>
            <a:pPr>
              <a:buFont typeface="Wingdings" pitchFamily="2" charset="2"/>
              <a:buChar char="§"/>
            </a:pPr>
            <a:r>
              <a:rPr lang="ru-RU" sz="1600" b="1" dirty="0"/>
              <a:t>Уголок конструирования;</a:t>
            </a:r>
          </a:p>
          <a:p>
            <a:pPr>
              <a:buFont typeface="Wingdings" pitchFamily="2" charset="2"/>
              <a:buChar char="§"/>
            </a:pPr>
            <a:r>
              <a:rPr lang="ru-RU" sz="1600" b="1" dirty="0"/>
              <a:t>Уголок краеведения;</a:t>
            </a:r>
          </a:p>
          <a:p>
            <a:pPr>
              <a:buFont typeface="Wingdings" pitchFamily="2" charset="2"/>
              <a:buChar char="§"/>
            </a:pPr>
            <a:r>
              <a:rPr lang="ru-RU" sz="1600" b="1" dirty="0"/>
              <a:t>Уголок  «Всезнайка»</a:t>
            </a:r>
          </a:p>
          <a:p>
            <a:pPr>
              <a:buFont typeface="Wingdings" pitchFamily="2" charset="2"/>
              <a:buChar char="§"/>
            </a:pPr>
            <a:r>
              <a:rPr lang="ru-RU" sz="1600" b="1" dirty="0"/>
              <a:t>Уголок экспериментирования;</a:t>
            </a:r>
          </a:p>
          <a:p>
            <a:pPr>
              <a:buFont typeface="Wingdings" pitchFamily="2" charset="2"/>
              <a:buChar char="§"/>
            </a:pPr>
            <a:r>
              <a:rPr lang="ru-RU" sz="1600" b="1" dirty="0"/>
              <a:t>Уголок природы.</a:t>
            </a:r>
          </a:p>
          <a:p>
            <a:pPr>
              <a:buFont typeface="Wingdings" pitchFamily="2" charset="2"/>
              <a:buChar char="§"/>
            </a:pPr>
            <a:endParaRPr lang="ru-RU" sz="1600" dirty="0"/>
          </a:p>
          <a:p>
            <a:pPr>
              <a:buFont typeface="Wingdings" pitchFamily="2" charset="2"/>
              <a:buChar char="§"/>
            </a:pPr>
            <a:endParaRPr lang="ru-RU" sz="1600" dirty="0"/>
          </a:p>
          <a:p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76256" y="1772816"/>
            <a:ext cx="2160240" cy="11521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Центр эмоционального комфорта.</a:t>
            </a:r>
          </a:p>
        </p:txBody>
      </p:sp>
      <p:sp>
        <p:nvSpPr>
          <p:cNvPr id="13" name="Стрелка вниз 12"/>
          <p:cNvSpPr/>
          <p:nvPr/>
        </p:nvSpPr>
        <p:spPr>
          <a:xfrm rot="1186193">
            <a:off x="2150658" y="1208503"/>
            <a:ext cx="289998" cy="1061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419872" y="1196752"/>
            <a:ext cx="216024" cy="2592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652120" y="1196752"/>
            <a:ext cx="216024" cy="2592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211960" y="1196752"/>
            <a:ext cx="21602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9576484">
            <a:off x="6855499" y="1176987"/>
            <a:ext cx="259629" cy="7627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5589240"/>
            <a:ext cx="8136904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Центры активности наполнены дидактическими материалами и оборудованием с учетом возрастных особенностей детей. 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безопасности дорожного движения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7" name="Picture 3" descr="C:\Users\МОЙ ПК\Desktop\Новая папка (2)\P1050883.JPG"/>
          <p:cNvPicPr>
            <a:picLocks noChangeAspect="1" noChangeArrowheads="1"/>
          </p:cNvPicPr>
          <p:nvPr/>
        </p:nvPicPr>
        <p:blipFill>
          <a:blip r:embed="rId2" cstate="print"/>
          <a:srcRect l="6281" t="21158" r="5448" b="2142"/>
          <a:stretch>
            <a:fillRect/>
          </a:stretch>
        </p:blipFill>
        <p:spPr bwMode="auto">
          <a:xfrm>
            <a:off x="30714" y="2065780"/>
            <a:ext cx="4176464" cy="2721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E:\DCIM\104_PANA\P1040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482">
            <a:off x="560766" y="4358452"/>
            <a:ext cx="2594528" cy="194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МОЙ ПК\Desktop\Новая папка (2)\P1050884.JPG"/>
          <p:cNvPicPr>
            <a:picLocks noChangeAspect="1" noChangeArrowheads="1"/>
          </p:cNvPicPr>
          <p:nvPr/>
        </p:nvPicPr>
        <p:blipFill>
          <a:blip r:embed="rId4" cstate="print"/>
          <a:srcRect t="19550"/>
          <a:stretch>
            <a:fillRect/>
          </a:stretch>
        </p:blipFill>
        <p:spPr bwMode="auto">
          <a:xfrm rot="20713210">
            <a:off x="4113999" y="1987221"/>
            <a:ext cx="4273483" cy="257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436096" y="4869160"/>
            <a:ext cx="3528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Макет «Улица»;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Настольно-печатные игры;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Наборы дорожных знаков;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Альбомы, иллюстрации;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Плакаты; </a:t>
            </a:r>
          </a:p>
          <a:p>
            <a:pPr>
              <a:buFont typeface="Wingdings" pitchFamily="2" charset="2"/>
              <a:buChar char="§"/>
            </a:pPr>
            <a:r>
              <a:rPr lang="ru-RU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Художественная литература.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18361">
            <a:off x="6650706" y="1246389"/>
            <a:ext cx="2269909" cy="1119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Центр  сюжетной игры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17869">
            <a:off x="209035" y="909555"/>
            <a:ext cx="2162896" cy="2100622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80728"/>
            <a:ext cx="5112568" cy="292195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E:\DCIM\104_PANA\P1040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9838">
            <a:off x="167887" y="3380831"/>
            <a:ext cx="1514273" cy="201903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E:\DCIM\104_PANA\P1040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960520">
            <a:off x="2412377" y="3319514"/>
            <a:ext cx="1563638" cy="20848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0" name="Picture 6" descr="E:\DCIM\104_PANA\P10407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9563">
            <a:off x="4139196" y="3815245"/>
            <a:ext cx="1907703" cy="14307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1" name="Picture 7" descr="E:\DCIM\104_PANA\P10407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85799">
            <a:off x="7133702" y="1717607"/>
            <a:ext cx="1856686" cy="1392515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 descr="E:\DCIM\104_PANA\P10408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41739">
            <a:off x="6637128" y="3240235"/>
            <a:ext cx="1985080" cy="148881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E:\DCIM\104_PANA\P10408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29569">
            <a:off x="6869837" y="4797199"/>
            <a:ext cx="2123728" cy="1592796"/>
          </a:xfrm>
          <a:prstGeom prst="ellipse">
            <a:avLst/>
          </a:prstGeom>
          <a:ln w="190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4" name="Picture 10" descr="E:\DCIM\104_PANA\P10408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5661248"/>
            <a:ext cx="1403648" cy="105273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5" name="Picture 11" descr="E:\DCIM\104_PANA\P104080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18264">
            <a:off x="5571802" y="5496654"/>
            <a:ext cx="1547663" cy="116074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6" name="Picture 12" descr="E:\DCIM\104_PANA\P10408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872" y="5373216"/>
            <a:ext cx="2203600" cy="1652700"/>
          </a:xfrm>
          <a:prstGeom prst="ellipse">
            <a:avLst/>
          </a:prstGeom>
          <a:ln w="381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547664" y="4581128"/>
            <a:ext cx="216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Супермаркет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Швейное ателье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Парикмахерская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Кафе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Поликлиника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Ветеринарная клиника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Автомастерская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Строительство 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Фотоохота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Пожарная команда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Военные игры </a:t>
            </a:r>
          </a:p>
          <a:p>
            <a:pPr>
              <a:buFont typeface="Wingdings" pitchFamily="2" charset="2"/>
              <a:buChar char="§"/>
            </a:pPr>
            <a:r>
              <a:rPr lang="ru-RU" sz="1200" i="1" dirty="0">
                <a:ln w="12700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Космос  и др.</a:t>
            </a:r>
          </a:p>
        </p:txBody>
      </p:sp>
      <p:pic>
        <p:nvPicPr>
          <p:cNvPr id="15" name="Picture 2" descr="C:\Users\МОЙ ПК\Desktop\ДЛЯ АТТЕСТАЦИИ 23-24\РППС\170588296588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082489">
            <a:off x="7349995" y="343326"/>
            <a:ext cx="1651574" cy="11819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конструирования</a:t>
            </a:r>
          </a:p>
        </p:txBody>
      </p:sp>
      <p:pic>
        <p:nvPicPr>
          <p:cNvPr id="7170" name="Picture 2" descr="C:\Users\МОЙ ПК\Desktop\Новая папка (2)\P10508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70" t="10178" r="2270"/>
          <a:stretch>
            <a:fillRect/>
          </a:stretch>
        </p:blipFill>
        <p:spPr bwMode="auto">
          <a:xfrm>
            <a:off x="485316" y="1022882"/>
            <a:ext cx="8173368" cy="5767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7" descr="E:\DCIM\104_PANA\P1040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60593">
            <a:off x="352305" y="4985174"/>
            <a:ext cx="1800200" cy="1350150"/>
          </a:xfrm>
          <a:prstGeom prst="snip2Diag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13" descr="E:\DCIM\104_PANA\P10407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7889">
            <a:off x="344098" y="3343170"/>
            <a:ext cx="1676772" cy="1257579"/>
          </a:xfrm>
          <a:prstGeom prst="snip2Same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" name="Picture 18" descr="E:\DCIM\104_PANA\P10407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5157192"/>
            <a:ext cx="1680187" cy="126014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Picture 14" descr="E:\DCIM\104_PANA\P10407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02564">
            <a:off x="7008860" y="4952912"/>
            <a:ext cx="1517989" cy="1138492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" name="Picture 2" descr="C:\Users\МОЙ ПК\Desktop\ДЛЯ АТТЕСТАЦИИ 23-24\РППС\17058829658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2489">
            <a:off x="6755461" y="1246903"/>
            <a:ext cx="1939218" cy="1387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краеведения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09037" y="1772816"/>
            <a:ext cx="5056145" cy="3932237"/>
          </a:xfrm>
          <a:prstGeom prst="round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E:\DCIM\104_PANA\P1040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5826">
            <a:off x="6493218" y="5129373"/>
            <a:ext cx="2160240" cy="16201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E:\DCIM\104_PANA\P1040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07027">
            <a:off x="528110" y="4827506"/>
            <a:ext cx="2099310" cy="13684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МОЙ ПК\Desktop\ДЛЯ АТТЕСТАЦИИ 23-24\РППС\1705883087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47619">
            <a:off x="244781" y="2526027"/>
            <a:ext cx="1950535" cy="1925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МОЙ ПК\Desktop\ДЛЯ АТТЕСТАЦИИ 23-24\РППС\17058830872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54827">
            <a:off x="6586178" y="3023166"/>
            <a:ext cx="2072361" cy="170633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МОЙ ПК\Desktop\ДЛЯ АТТЕСТАЦИИ 23-24\РППС\17058830872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91286">
            <a:off x="74135" y="884173"/>
            <a:ext cx="2096297" cy="13748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МОЙ ПК\Desktop\ДЛЯ АТТЕСТАЦИИ 23-24\РППС\17058829658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33733">
            <a:off x="5777802" y="1800344"/>
            <a:ext cx="3096714" cy="95048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4" descr="E:\DCIM\104_PANA\P10407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176276">
            <a:off x="7142264" y="180225"/>
            <a:ext cx="1322404" cy="1763205"/>
          </a:xfrm>
          <a:prstGeom prst="snip2Diag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DCIM\104_PANA\P1040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231" r="10769"/>
          <a:stretch>
            <a:fillRect/>
          </a:stretch>
        </p:blipFill>
        <p:spPr bwMode="auto">
          <a:xfrm>
            <a:off x="1763688" y="332656"/>
            <a:ext cx="3744416" cy="6240694"/>
          </a:xfrm>
          <a:prstGeom prst="snip2Diag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372200" y="836712"/>
            <a:ext cx="201622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Магнитная карта Красноярского края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экспериментирования</a:t>
            </a:r>
          </a:p>
        </p:txBody>
      </p:sp>
      <p:pic>
        <p:nvPicPr>
          <p:cNvPr id="3" name="Picture 2" descr="E:\DCIM\104_PANA\P1040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03394"/>
            <a:ext cx="7272808" cy="5454606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E:\DCIM\104_PANA\P1040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21294">
            <a:off x="6757878" y="4614690"/>
            <a:ext cx="1991308" cy="1493480"/>
          </a:xfrm>
          <a:prstGeom prst="snip1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E:\DCIM\104_PANA\P1040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96317">
            <a:off x="396947" y="4969969"/>
            <a:ext cx="1950139" cy="1462605"/>
          </a:xfrm>
          <a:prstGeom prst="ellipse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E:\DCIM\104_PANA\P10407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0075">
            <a:off x="3183124" y="4939193"/>
            <a:ext cx="1839892" cy="1379919"/>
          </a:xfrm>
          <a:prstGeom prst="round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B17310-6C80-4A20-87A8-37135324A14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1312214"/>
            <a:ext cx="2142267" cy="14374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CF5F23-A9F3-4C5C-B1F2-D86142D417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3295" y="1970853"/>
            <a:ext cx="1609855" cy="15222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7CBDDA-CFFF-4DCD-BD5C-86408B00E1F7}"/>
              </a:ext>
            </a:extLst>
          </p:cNvPr>
          <p:cNvSpPr/>
          <p:nvPr/>
        </p:nvSpPr>
        <p:spPr>
          <a:xfrm rot="20233827">
            <a:off x="6061470" y="2965897"/>
            <a:ext cx="3202766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STEAM лаборатория - чемоданчик с оборудованием (увеличительные стекла, лабораторная  посуда, сачки, чек - листы)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1563</TotalTime>
  <Words>419</Words>
  <Application>Microsoft Office PowerPoint</Application>
  <PresentationFormat>Экран (4:3)</PresentationFormat>
  <Paragraphs>115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Garamond</vt:lpstr>
      <vt:lpstr>Times New Roman</vt:lpstr>
      <vt:lpstr>Wingdings</vt:lpstr>
      <vt:lpstr>Савон</vt:lpstr>
      <vt:lpstr>Развивающая предметно-пространственная среда </vt:lpstr>
      <vt:lpstr>Развивающая предметно-пространственная среда обеспечивает: - максимальную реализацию образовательного потенциала                                          пространства группы; - возможность общения и совместной деятельности детей разного возраста и  взрослых, двигательной  активности детей, а также возможности  для уединения. </vt:lpstr>
      <vt:lpstr>Центры активности детей </vt:lpstr>
      <vt:lpstr>Уголок безопасности дорожного движения</vt:lpstr>
      <vt:lpstr>Центр  сюжетной игры</vt:lpstr>
      <vt:lpstr>Уголок конструирования</vt:lpstr>
      <vt:lpstr>Уголок краеведения</vt:lpstr>
      <vt:lpstr>Презентация PowerPoint</vt:lpstr>
      <vt:lpstr>Уголок экспериментирования</vt:lpstr>
      <vt:lpstr>Уголок «всезнайка»</vt:lpstr>
      <vt:lpstr>Уголок природы</vt:lpstr>
      <vt:lpstr>Центр эмоционального комфорта </vt:lpstr>
      <vt:lpstr>Центр творчества</vt:lpstr>
      <vt:lpstr>Уголок изодеятельности </vt:lpstr>
      <vt:lpstr>Театр </vt:lpstr>
      <vt:lpstr>Центр  двигательной активности</vt:lpstr>
      <vt:lpstr> Шкафы с индивидуальными полочками</vt:lpstr>
      <vt:lpstr>Макетирование</vt:lpstr>
      <vt:lpstr>Презентация PowerPoint</vt:lpstr>
      <vt:lpstr>Модули - трансформеры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РППС разновозрастной группы</dc:title>
  <dc:creator>Кожевникова Елена Антоновна</dc:creator>
  <cp:lastModifiedBy>PC2</cp:lastModifiedBy>
  <cp:revision>165</cp:revision>
  <dcterms:created xsi:type="dcterms:W3CDTF">2019-01-02T20:16:57Z</dcterms:created>
  <dcterms:modified xsi:type="dcterms:W3CDTF">2025-01-28T14:26:26Z</dcterms:modified>
</cp:coreProperties>
</file>